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99" r:id="rId2"/>
    <p:sldId id="378" r:id="rId3"/>
    <p:sldId id="379" r:id="rId4"/>
    <p:sldId id="380" r:id="rId5"/>
    <p:sldId id="384" r:id="rId6"/>
    <p:sldId id="381" r:id="rId7"/>
    <p:sldId id="382" r:id="rId8"/>
    <p:sldId id="383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786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CF1C07-844E-4A8A-9CCD-A51040338BC8}" type="datetimeFigureOut">
              <a:rPr lang="nl-NL" smtClean="0"/>
              <a:pPr/>
              <a:t>2-10-2012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9A106-63DB-45E5-8A4F-40DF87AA725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4D203-36BA-40F2-BE98-E6845C3771F3}" type="slidenum">
              <a:rPr lang="nl-NL" smtClean="0"/>
              <a:pPr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4D203-36BA-40F2-BE98-E6845C3771F3}" type="slidenum">
              <a:rPr lang="nl-NL" smtClean="0"/>
              <a:pPr/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4D203-36BA-40F2-BE98-E6845C3771F3}" type="slidenum">
              <a:rPr lang="nl-NL" smtClean="0"/>
              <a:pPr/>
              <a:t>4</a:t>
            </a:fld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4D203-36BA-40F2-BE98-E6845C3771F3}" type="slidenum">
              <a:rPr lang="nl-NL" smtClean="0"/>
              <a:pPr/>
              <a:t>5</a:t>
            </a:fld>
            <a:endParaRPr lang="nl-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4D203-36BA-40F2-BE98-E6845C3771F3}" type="slidenum">
              <a:rPr lang="nl-NL" smtClean="0"/>
              <a:pPr/>
              <a:t>6</a:t>
            </a:fld>
            <a:endParaRPr lang="nl-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4D203-36BA-40F2-BE98-E6845C3771F3}" type="slidenum">
              <a:rPr lang="nl-NL" smtClean="0"/>
              <a:pPr/>
              <a:t>7</a:t>
            </a:fld>
            <a:endParaRPr lang="nl-N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4D203-36BA-40F2-BE98-E6845C3771F3}" type="slidenum">
              <a:rPr lang="nl-NL" smtClean="0"/>
              <a:pPr/>
              <a:t>8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1F04B-AC52-4281-8551-1546B728F1D8}" type="datetime1">
              <a:rPr lang="nl-NL" smtClean="0"/>
              <a:pPr/>
              <a:t>2-10-2012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 hst 10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1F53-7537-4AD0-9AFA-339252B3B637}" type="datetime1">
              <a:rPr lang="nl-NL" smtClean="0"/>
              <a:pPr/>
              <a:t>2-10-2012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 hst 10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6824C-506A-4972-9343-A34F756AEDDC}" type="datetime1">
              <a:rPr lang="nl-NL" smtClean="0"/>
              <a:pPr/>
              <a:t>2-10-2012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 hst 10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67C3E-58E8-4A64-B7E7-9B4040D3801B}" type="datetime1">
              <a:rPr lang="nl-NL" smtClean="0"/>
              <a:pPr/>
              <a:t>2-10-2012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 hst 10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7B5BA-382F-4399-9623-AAA5B806291D}" type="datetime1">
              <a:rPr lang="nl-NL" smtClean="0"/>
              <a:pPr/>
              <a:t>2-10-2012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 hst 10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A48D2-F429-4EFD-A7A2-AD2EF75A6A86}" type="datetime1">
              <a:rPr lang="nl-NL" smtClean="0"/>
              <a:pPr/>
              <a:t>2-10-2012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 hst 10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F2253-721A-4BB2-BFFA-D64F6611DE97}" type="datetime1">
              <a:rPr lang="nl-NL" smtClean="0"/>
              <a:pPr/>
              <a:t>2-10-2012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 hst 10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240C6-78D3-474B-81AD-5A4DC66C1685}" type="datetime1">
              <a:rPr lang="nl-NL" smtClean="0"/>
              <a:pPr/>
              <a:t>2-10-2012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 hst 10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62A82-B0F9-4FFD-98D1-C53B236D8CEF}" type="datetime1">
              <a:rPr lang="nl-NL" smtClean="0"/>
              <a:pPr/>
              <a:t>2-10-2012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 hst 10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00E55-CA15-4E3C-83D8-C96D9CF0478A}" type="datetime1">
              <a:rPr lang="nl-NL" smtClean="0"/>
              <a:pPr/>
              <a:t>2-10-2012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 hst 10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08145-D239-48B5-836F-B5D9C30171E9}" type="datetime1">
              <a:rPr lang="nl-NL" smtClean="0"/>
              <a:pPr/>
              <a:t>2-10-2012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 hst 10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6089D7-30A6-4A64-848C-49C773A77928}" type="datetime1">
              <a:rPr lang="nl-NL" smtClean="0"/>
              <a:pPr/>
              <a:t>2-10-2012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Contract 2 hst 10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b="1" dirty="0" smtClean="0"/>
              <a:t>Hartelijk welkom bij de </a:t>
            </a:r>
            <a:br>
              <a:rPr lang="nl-NL" b="1" dirty="0" smtClean="0"/>
            </a:br>
            <a:r>
              <a:rPr lang="nl-NL" b="1" dirty="0" smtClean="0"/>
              <a:t>Nederlandse Bridge Academie</a:t>
            </a:r>
            <a:endParaRPr lang="nl-NL" sz="31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4" y="4191065"/>
            <a:ext cx="3197667" cy="2006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kstvak 4"/>
          <p:cNvSpPr txBox="1"/>
          <p:nvPr/>
        </p:nvSpPr>
        <p:spPr>
          <a:xfrm>
            <a:off x="3214678" y="2071678"/>
            <a:ext cx="3429024" cy="92333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dirty="0" smtClean="0"/>
              <a:t>Hoofdstuk 10</a:t>
            </a:r>
          </a:p>
          <a:p>
            <a:endParaRPr lang="nl-NL" dirty="0" smtClean="0"/>
          </a:p>
          <a:p>
            <a:r>
              <a:rPr lang="nl-NL" dirty="0" smtClean="0"/>
              <a:t>Troef</a:t>
            </a:r>
            <a:endParaRPr lang="nl-NL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4414" y="2071678"/>
            <a:ext cx="1571636" cy="2106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</a:t>
            </a:fld>
            <a:endParaRPr lang="nl-NL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 hst 10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5643570" y="0"/>
            <a:ext cx="3500430" cy="68576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tIns="144000" bIns="216000" rtlCol="0">
            <a:spAutoFit/>
          </a:bodyPr>
          <a:lstStyle/>
          <a:p>
            <a:r>
              <a:rPr lang="nl-NL" sz="4400" b="1" dirty="0" smtClean="0">
                <a:latin typeface="Arial"/>
                <a:cs typeface="Arial"/>
              </a:rPr>
              <a:t>	♠</a:t>
            </a:r>
            <a:r>
              <a:rPr lang="nl-NL" sz="3600" b="1" dirty="0" smtClean="0">
                <a:latin typeface="Arial"/>
                <a:cs typeface="Arial"/>
              </a:rPr>
              <a:t> H6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	♥</a:t>
            </a:r>
            <a:r>
              <a:rPr lang="nl-NL" sz="3600" b="1" dirty="0" smtClean="0">
                <a:latin typeface="Arial"/>
                <a:cs typeface="Arial"/>
              </a:rPr>
              <a:t> H64</a:t>
            </a:r>
          </a:p>
          <a:p>
            <a:r>
              <a:rPr lang="nl-NL" sz="4800" b="1" dirty="0" smtClean="0">
                <a:solidFill>
                  <a:srgbClr val="FF0000"/>
                </a:solidFill>
                <a:latin typeface="Arial"/>
                <a:cs typeface="Arial"/>
              </a:rPr>
              <a:t>	♦</a:t>
            </a:r>
            <a:r>
              <a:rPr lang="nl-NL" sz="3600" b="1" dirty="0" smtClean="0">
                <a:latin typeface="Arial"/>
                <a:cs typeface="Arial"/>
              </a:rPr>
              <a:t> H7542</a:t>
            </a:r>
          </a:p>
          <a:p>
            <a:r>
              <a:rPr lang="nl-NL" sz="4400" b="1" dirty="0" smtClean="0">
                <a:latin typeface="Arial"/>
                <a:cs typeface="Arial"/>
              </a:rPr>
              <a:t>	♣</a:t>
            </a:r>
            <a:r>
              <a:rPr lang="nl-NL" sz="3600" b="1" dirty="0" smtClean="0">
                <a:latin typeface="Arial"/>
                <a:cs typeface="Arial"/>
              </a:rPr>
              <a:t> 972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3600" b="1" dirty="0" smtClean="0">
                <a:latin typeface="Arial"/>
                <a:cs typeface="Arial"/>
              </a:rPr>
              <a:t>V</a:t>
            </a:r>
          </a:p>
          <a:p>
            <a:r>
              <a:rPr lang="nl-NL" sz="4400" b="1" dirty="0" smtClean="0">
                <a:latin typeface="Arial"/>
                <a:cs typeface="Arial"/>
              </a:rPr>
              <a:t>	♠</a:t>
            </a:r>
            <a:r>
              <a:rPr lang="nl-NL" sz="3600" b="1" dirty="0" smtClean="0">
                <a:latin typeface="Arial"/>
                <a:cs typeface="Arial"/>
              </a:rPr>
              <a:t> AVB953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	♥</a:t>
            </a:r>
            <a:r>
              <a:rPr lang="nl-NL" sz="3600" b="1" dirty="0" smtClean="0">
                <a:latin typeface="Arial"/>
                <a:cs typeface="Arial"/>
              </a:rPr>
              <a:t> A83</a:t>
            </a:r>
          </a:p>
          <a:p>
            <a:r>
              <a:rPr lang="nl-NL" sz="4800" b="1" dirty="0" smtClean="0">
                <a:solidFill>
                  <a:srgbClr val="FF0000"/>
                </a:solidFill>
                <a:latin typeface="Arial"/>
                <a:cs typeface="Arial"/>
              </a:rPr>
              <a:t>	♦</a:t>
            </a:r>
            <a:r>
              <a:rPr lang="nl-NL" sz="3600" b="1" dirty="0" smtClean="0">
                <a:latin typeface="Arial"/>
                <a:cs typeface="Arial"/>
              </a:rPr>
              <a:t> 8</a:t>
            </a:r>
          </a:p>
          <a:p>
            <a:r>
              <a:rPr lang="nl-NL" sz="4400" b="1" dirty="0" smtClean="0">
                <a:latin typeface="Arial"/>
                <a:cs typeface="Arial"/>
              </a:rPr>
              <a:t>	♣</a:t>
            </a:r>
            <a:r>
              <a:rPr lang="nl-NL" sz="3600" b="1" dirty="0" smtClean="0">
                <a:latin typeface="Arial"/>
                <a:cs typeface="Arial"/>
              </a:rPr>
              <a:t> AV6</a:t>
            </a:r>
            <a:endParaRPr lang="nl-NL" sz="3600" b="1" dirty="0" smtClean="0">
              <a:latin typeface="Arial" pitchFamily="34" charset="0"/>
              <a:cs typeface="Arial" pitchFamily="34" charset="0"/>
            </a:endParaRPr>
          </a:p>
          <a:p>
            <a:endParaRPr lang="nl-N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285720" y="285728"/>
            <a:ext cx="5072098" cy="138499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nl-NL" sz="2800" b="1" dirty="0" smtClean="0">
                <a:latin typeface="Arial" pitchFamily="34" charset="0"/>
                <a:cs typeface="Arial" pitchFamily="34" charset="0"/>
              </a:rPr>
              <a:t>Zuid speelt 4</a:t>
            </a:r>
            <a:r>
              <a:rPr lang="nl-NL" sz="2800" b="1" dirty="0" smtClean="0">
                <a:latin typeface="Arial"/>
                <a:cs typeface="Arial"/>
              </a:rPr>
              <a:t>♠. </a:t>
            </a:r>
          </a:p>
          <a:p>
            <a:endParaRPr lang="nl-NL" sz="2800" b="1" dirty="0" smtClean="0">
              <a:latin typeface="Arial"/>
              <a:cs typeface="Arial"/>
            </a:endParaRPr>
          </a:p>
          <a:p>
            <a:r>
              <a:rPr lang="nl-NL" sz="2800" b="1" dirty="0" smtClean="0">
                <a:latin typeface="Arial"/>
                <a:cs typeface="Arial"/>
              </a:rPr>
              <a:t>West start met </a:t>
            </a:r>
            <a:r>
              <a:rPr lang="nl-NL" sz="28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2800" b="1" dirty="0" smtClean="0">
                <a:latin typeface="Arial"/>
                <a:cs typeface="Arial"/>
              </a:rPr>
              <a:t>V.</a:t>
            </a:r>
            <a:endParaRPr lang="nl-NL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7358082" y="3000372"/>
            <a:ext cx="571504" cy="571504"/>
          </a:xfrm>
          <a:prstGeom prst="rect">
            <a:avLst/>
          </a:prstGeom>
          <a:solidFill>
            <a:schemeClr val="tx2">
              <a:lumMod val="40000"/>
              <a:lumOff val="60000"/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 smtClean="0"/>
              <a:t>N   </a:t>
            </a:r>
          </a:p>
          <a:p>
            <a:pPr algn="ctr"/>
            <a:r>
              <a:rPr lang="nl-NL" sz="1400" dirty="0" smtClean="0"/>
              <a:t>W  O </a:t>
            </a:r>
          </a:p>
          <a:p>
            <a:pPr algn="ctr"/>
            <a:r>
              <a:rPr lang="nl-NL" sz="1400" dirty="0" smtClean="0"/>
              <a:t>Z</a:t>
            </a:r>
            <a:endParaRPr lang="nl-NL" sz="1400" dirty="0"/>
          </a:p>
        </p:txBody>
      </p:sp>
      <p:sp>
        <p:nvSpPr>
          <p:cNvPr id="5" name="Tekstvak 4"/>
          <p:cNvSpPr txBox="1"/>
          <p:nvPr/>
        </p:nvSpPr>
        <p:spPr>
          <a:xfrm>
            <a:off x="285720" y="2500306"/>
            <a:ext cx="5072098" cy="138499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800" b="1" dirty="0" smtClean="0">
                <a:latin typeface="Arial" pitchFamily="34" charset="0"/>
                <a:cs typeface="Arial" pitchFamily="34" charset="0"/>
              </a:rPr>
              <a:t>Je probeert </a:t>
            </a:r>
            <a:r>
              <a:rPr lang="nl-NL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♦</a:t>
            </a:r>
            <a:r>
              <a:rPr lang="nl-NL" sz="2800" b="1" dirty="0" smtClean="0">
                <a:latin typeface="Arial" pitchFamily="34" charset="0"/>
                <a:cs typeface="Arial" pitchFamily="34" charset="0"/>
              </a:rPr>
              <a:t>H maar oost speelt </a:t>
            </a:r>
            <a:r>
              <a:rPr lang="nl-NL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♦</a:t>
            </a:r>
            <a:r>
              <a:rPr lang="nl-NL" sz="2800" b="1" dirty="0" smtClean="0">
                <a:latin typeface="Arial" pitchFamily="34" charset="0"/>
                <a:cs typeface="Arial" pitchFamily="34" charset="0"/>
              </a:rPr>
              <a:t>A en vervolgt met ruiten. </a:t>
            </a:r>
            <a:endParaRPr lang="nl-NL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 hst 10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5643570" y="0"/>
            <a:ext cx="3500430" cy="68576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tIns="144000" bIns="216000" rtlCol="0">
            <a:spAutoFit/>
          </a:bodyPr>
          <a:lstStyle/>
          <a:p>
            <a:r>
              <a:rPr lang="nl-NL" sz="4400" b="1" dirty="0" smtClean="0">
                <a:latin typeface="Arial"/>
                <a:cs typeface="Arial"/>
              </a:rPr>
              <a:t>	♠</a:t>
            </a:r>
            <a:r>
              <a:rPr lang="nl-NL" sz="3600" b="1" dirty="0" smtClean="0">
                <a:latin typeface="Arial"/>
                <a:cs typeface="Arial"/>
              </a:rPr>
              <a:t> H6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	♥</a:t>
            </a:r>
            <a:r>
              <a:rPr lang="nl-NL" sz="3600" b="1" dirty="0" smtClean="0">
                <a:latin typeface="Arial"/>
                <a:cs typeface="Arial"/>
              </a:rPr>
              <a:t> 864</a:t>
            </a:r>
          </a:p>
          <a:p>
            <a:r>
              <a:rPr lang="nl-NL" sz="4800" b="1" dirty="0" smtClean="0">
                <a:solidFill>
                  <a:srgbClr val="FF0000"/>
                </a:solidFill>
                <a:latin typeface="Arial"/>
                <a:cs typeface="Arial"/>
              </a:rPr>
              <a:t>	♦</a:t>
            </a:r>
            <a:r>
              <a:rPr lang="nl-NL" sz="3600" b="1" dirty="0" smtClean="0">
                <a:latin typeface="Arial"/>
                <a:cs typeface="Arial"/>
              </a:rPr>
              <a:t> H7542</a:t>
            </a:r>
          </a:p>
          <a:p>
            <a:r>
              <a:rPr lang="nl-NL" sz="4400" b="1" dirty="0" smtClean="0">
                <a:latin typeface="Arial"/>
                <a:cs typeface="Arial"/>
              </a:rPr>
              <a:t>	♣</a:t>
            </a:r>
            <a:r>
              <a:rPr lang="nl-NL" sz="3600" b="1" dirty="0" smtClean="0">
                <a:latin typeface="Arial"/>
                <a:cs typeface="Arial"/>
              </a:rPr>
              <a:t> 972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3600" b="1" dirty="0" smtClean="0">
                <a:latin typeface="Arial"/>
                <a:cs typeface="Arial"/>
              </a:rPr>
              <a:t>V</a:t>
            </a:r>
          </a:p>
          <a:p>
            <a:r>
              <a:rPr lang="nl-NL" sz="4400" b="1" dirty="0" smtClean="0">
                <a:latin typeface="Arial"/>
                <a:cs typeface="Arial"/>
              </a:rPr>
              <a:t>	♠</a:t>
            </a:r>
            <a:r>
              <a:rPr lang="nl-NL" sz="3600" b="1" dirty="0" smtClean="0">
                <a:latin typeface="Arial"/>
                <a:cs typeface="Arial"/>
              </a:rPr>
              <a:t> AVB953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	♥</a:t>
            </a:r>
            <a:r>
              <a:rPr lang="nl-NL" sz="3600" b="1" dirty="0" smtClean="0">
                <a:latin typeface="Arial"/>
                <a:cs typeface="Arial"/>
              </a:rPr>
              <a:t> AH3</a:t>
            </a:r>
          </a:p>
          <a:p>
            <a:r>
              <a:rPr lang="nl-NL" sz="4800" b="1" dirty="0" smtClean="0">
                <a:solidFill>
                  <a:srgbClr val="FF0000"/>
                </a:solidFill>
                <a:latin typeface="Arial"/>
                <a:cs typeface="Arial"/>
              </a:rPr>
              <a:t>	♦</a:t>
            </a:r>
            <a:r>
              <a:rPr lang="nl-NL" sz="3600" b="1" dirty="0" smtClean="0">
                <a:latin typeface="Arial"/>
                <a:cs typeface="Arial"/>
              </a:rPr>
              <a:t> 8</a:t>
            </a:r>
          </a:p>
          <a:p>
            <a:r>
              <a:rPr lang="nl-NL" sz="4400" b="1" dirty="0" smtClean="0">
                <a:latin typeface="Arial"/>
                <a:cs typeface="Arial"/>
              </a:rPr>
              <a:t>	♣</a:t>
            </a:r>
            <a:r>
              <a:rPr lang="nl-NL" sz="3600" b="1" dirty="0" smtClean="0">
                <a:latin typeface="Arial"/>
                <a:cs typeface="Arial"/>
              </a:rPr>
              <a:t> AV6</a:t>
            </a:r>
            <a:endParaRPr lang="nl-NL" sz="3600" b="1" dirty="0" smtClean="0">
              <a:latin typeface="Arial" pitchFamily="34" charset="0"/>
              <a:cs typeface="Arial" pitchFamily="34" charset="0"/>
            </a:endParaRPr>
          </a:p>
          <a:p>
            <a:endParaRPr lang="nl-N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285720" y="285728"/>
            <a:ext cx="5072098" cy="138499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nl-NL" sz="2800" b="1" dirty="0" smtClean="0">
                <a:latin typeface="Arial" pitchFamily="34" charset="0"/>
                <a:cs typeface="Arial" pitchFamily="34" charset="0"/>
              </a:rPr>
              <a:t>Zuid speelt 4</a:t>
            </a:r>
            <a:r>
              <a:rPr lang="nl-NL" sz="2800" b="1" dirty="0" smtClean="0">
                <a:latin typeface="Arial"/>
                <a:cs typeface="Arial"/>
              </a:rPr>
              <a:t>♠. </a:t>
            </a:r>
          </a:p>
          <a:p>
            <a:endParaRPr lang="nl-NL" sz="2800" b="1" dirty="0" smtClean="0">
              <a:latin typeface="Arial"/>
              <a:cs typeface="Arial"/>
            </a:endParaRPr>
          </a:p>
          <a:p>
            <a:r>
              <a:rPr lang="nl-NL" sz="2800" b="1" dirty="0" smtClean="0">
                <a:latin typeface="Arial"/>
                <a:cs typeface="Arial"/>
              </a:rPr>
              <a:t>West start met </a:t>
            </a:r>
            <a:r>
              <a:rPr lang="nl-NL" sz="28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2800" b="1" dirty="0" smtClean="0">
                <a:latin typeface="Arial"/>
                <a:cs typeface="Arial"/>
              </a:rPr>
              <a:t>V.</a:t>
            </a:r>
            <a:endParaRPr lang="nl-NL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7358082" y="3000372"/>
            <a:ext cx="571504" cy="571504"/>
          </a:xfrm>
          <a:prstGeom prst="rect">
            <a:avLst/>
          </a:prstGeom>
          <a:solidFill>
            <a:schemeClr val="tx2">
              <a:lumMod val="40000"/>
              <a:lumOff val="60000"/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 smtClean="0"/>
              <a:t>N   </a:t>
            </a:r>
          </a:p>
          <a:p>
            <a:pPr algn="ctr"/>
            <a:r>
              <a:rPr lang="nl-NL" sz="1400" dirty="0" smtClean="0"/>
              <a:t>W  O </a:t>
            </a:r>
          </a:p>
          <a:p>
            <a:pPr algn="ctr"/>
            <a:r>
              <a:rPr lang="nl-NL" sz="1400" dirty="0" smtClean="0"/>
              <a:t>Z</a:t>
            </a:r>
            <a:endParaRPr lang="nl-NL" sz="1400" dirty="0"/>
          </a:p>
        </p:txBody>
      </p:sp>
      <p:sp>
        <p:nvSpPr>
          <p:cNvPr id="5" name="Tekstvak 4"/>
          <p:cNvSpPr txBox="1"/>
          <p:nvPr/>
        </p:nvSpPr>
        <p:spPr>
          <a:xfrm>
            <a:off x="285720" y="2500306"/>
            <a:ext cx="5072098" cy="138499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800" b="1" dirty="0" smtClean="0">
                <a:latin typeface="Arial" pitchFamily="34" charset="0"/>
                <a:cs typeface="Arial" pitchFamily="34" charset="0"/>
              </a:rPr>
              <a:t>Je probeert </a:t>
            </a:r>
            <a:r>
              <a:rPr lang="nl-NL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♦</a:t>
            </a:r>
            <a:r>
              <a:rPr lang="nl-NL" sz="2800" b="1" dirty="0" smtClean="0">
                <a:latin typeface="Arial" pitchFamily="34" charset="0"/>
                <a:cs typeface="Arial" pitchFamily="34" charset="0"/>
              </a:rPr>
              <a:t>H, maar oost speelt </a:t>
            </a:r>
            <a:r>
              <a:rPr lang="nl-NL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♦</a:t>
            </a:r>
            <a:r>
              <a:rPr lang="nl-NL" sz="2800" b="1" dirty="0" smtClean="0">
                <a:latin typeface="Arial" pitchFamily="34" charset="0"/>
                <a:cs typeface="Arial" pitchFamily="34" charset="0"/>
              </a:rPr>
              <a:t>A en vervolgt met ruiten. </a:t>
            </a:r>
            <a:endParaRPr lang="nl-NL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 hst 10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5357818" y="0"/>
            <a:ext cx="3786182" cy="68576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tIns="144000" bIns="216000" rtlCol="0">
            <a:spAutoFit/>
          </a:bodyPr>
          <a:lstStyle/>
          <a:p>
            <a:r>
              <a:rPr lang="nl-NL" sz="4400" b="1" dirty="0" smtClean="0">
                <a:latin typeface="Arial"/>
                <a:cs typeface="Arial"/>
              </a:rPr>
              <a:t>	♠</a:t>
            </a:r>
            <a:r>
              <a:rPr lang="nl-NL" sz="3600" b="1" dirty="0" smtClean="0">
                <a:latin typeface="Arial"/>
                <a:cs typeface="Arial"/>
              </a:rPr>
              <a:t> H64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	♥</a:t>
            </a:r>
            <a:r>
              <a:rPr lang="nl-NL" sz="3600" b="1" dirty="0" smtClean="0">
                <a:latin typeface="Arial"/>
                <a:cs typeface="Arial"/>
              </a:rPr>
              <a:t> HV4</a:t>
            </a:r>
          </a:p>
          <a:p>
            <a:r>
              <a:rPr lang="nl-NL" sz="4800" b="1" dirty="0" smtClean="0">
                <a:solidFill>
                  <a:srgbClr val="FF0000"/>
                </a:solidFill>
                <a:latin typeface="Arial"/>
                <a:cs typeface="Arial"/>
              </a:rPr>
              <a:t>	♦</a:t>
            </a:r>
            <a:r>
              <a:rPr lang="nl-NL" sz="3600" b="1" dirty="0" smtClean="0">
                <a:latin typeface="Arial"/>
                <a:cs typeface="Arial"/>
              </a:rPr>
              <a:t> A7542</a:t>
            </a:r>
          </a:p>
          <a:p>
            <a:r>
              <a:rPr lang="nl-NL" sz="4400" b="1" dirty="0" smtClean="0">
                <a:latin typeface="Arial"/>
                <a:cs typeface="Arial"/>
              </a:rPr>
              <a:t>	♣</a:t>
            </a:r>
            <a:r>
              <a:rPr lang="nl-NL" sz="3600" b="1" dirty="0" smtClean="0">
                <a:latin typeface="Arial"/>
                <a:cs typeface="Arial"/>
              </a:rPr>
              <a:t> H7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3600" b="1" dirty="0" smtClean="0">
                <a:latin typeface="Arial"/>
                <a:cs typeface="Arial"/>
              </a:rPr>
              <a:t>H</a:t>
            </a:r>
          </a:p>
          <a:p>
            <a:r>
              <a:rPr lang="nl-NL" sz="4400" b="1" dirty="0" smtClean="0">
                <a:latin typeface="Arial"/>
                <a:cs typeface="Arial"/>
              </a:rPr>
              <a:t>      ♠</a:t>
            </a:r>
            <a:r>
              <a:rPr lang="nl-NL" sz="3600" b="1" dirty="0" smtClean="0">
                <a:latin typeface="Arial"/>
                <a:cs typeface="Arial"/>
              </a:rPr>
              <a:t> AVB953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	♥</a:t>
            </a:r>
            <a:r>
              <a:rPr lang="nl-NL" sz="3600" b="1" dirty="0" smtClean="0">
                <a:latin typeface="Arial"/>
                <a:cs typeface="Arial"/>
              </a:rPr>
              <a:t> A8</a:t>
            </a:r>
          </a:p>
          <a:p>
            <a:r>
              <a:rPr lang="nl-NL" sz="4800" b="1" dirty="0" smtClean="0">
                <a:solidFill>
                  <a:srgbClr val="FF0000"/>
                </a:solidFill>
                <a:latin typeface="Arial"/>
                <a:cs typeface="Arial"/>
              </a:rPr>
              <a:t>	♦</a:t>
            </a:r>
            <a:r>
              <a:rPr lang="nl-NL" sz="3600" b="1" dirty="0" smtClean="0">
                <a:latin typeface="Arial"/>
                <a:cs typeface="Arial"/>
              </a:rPr>
              <a:t> </a:t>
            </a:r>
            <a:r>
              <a:rPr lang="nl-NL" sz="3600" b="1" dirty="0" smtClean="0">
                <a:latin typeface="Arial"/>
                <a:cs typeface="Arial"/>
              </a:rPr>
              <a:t>863</a:t>
            </a:r>
            <a:endParaRPr lang="nl-NL" sz="3600" b="1" dirty="0" smtClean="0">
              <a:latin typeface="Arial"/>
              <a:cs typeface="Arial"/>
            </a:endParaRPr>
          </a:p>
          <a:p>
            <a:r>
              <a:rPr lang="nl-NL" sz="4400" b="1" dirty="0" smtClean="0">
                <a:latin typeface="Arial"/>
                <a:cs typeface="Arial"/>
              </a:rPr>
              <a:t>	♣</a:t>
            </a:r>
            <a:r>
              <a:rPr lang="nl-NL" sz="3600" b="1" dirty="0" smtClean="0">
                <a:latin typeface="Arial"/>
                <a:cs typeface="Arial"/>
              </a:rPr>
              <a:t> A6</a:t>
            </a:r>
            <a:endParaRPr lang="nl-NL" sz="3600" b="1" dirty="0" smtClean="0">
              <a:latin typeface="Arial" pitchFamily="34" charset="0"/>
              <a:cs typeface="Arial" pitchFamily="34" charset="0"/>
            </a:endParaRPr>
          </a:p>
          <a:p>
            <a:endParaRPr lang="nl-N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285720" y="285728"/>
            <a:ext cx="5072098" cy="138499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nl-NL" sz="2800" b="1" dirty="0" smtClean="0">
                <a:latin typeface="Arial" pitchFamily="34" charset="0"/>
                <a:cs typeface="Arial" pitchFamily="34" charset="0"/>
              </a:rPr>
              <a:t>Zuid speelt 6</a:t>
            </a:r>
            <a:r>
              <a:rPr lang="nl-NL" sz="2800" b="1" dirty="0" smtClean="0">
                <a:latin typeface="Arial"/>
                <a:cs typeface="Arial"/>
              </a:rPr>
              <a:t>♠. </a:t>
            </a:r>
          </a:p>
          <a:p>
            <a:endParaRPr lang="nl-NL" sz="2800" b="1" dirty="0" smtClean="0">
              <a:latin typeface="Arial"/>
              <a:cs typeface="Arial"/>
            </a:endParaRPr>
          </a:p>
          <a:p>
            <a:r>
              <a:rPr lang="nl-NL" sz="2800" b="1" dirty="0" smtClean="0">
                <a:latin typeface="Arial"/>
                <a:cs typeface="Arial"/>
              </a:rPr>
              <a:t>West start met </a:t>
            </a:r>
            <a:r>
              <a:rPr lang="nl-NL" sz="28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2800" b="1" dirty="0" smtClean="0">
                <a:latin typeface="Arial"/>
                <a:cs typeface="Arial"/>
              </a:rPr>
              <a:t>H.</a:t>
            </a:r>
            <a:endParaRPr lang="nl-NL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7358082" y="3000372"/>
            <a:ext cx="571504" cy="571504"/>
          </a:xfrm>
          <a:prstGeom prst="rect">
            <a:avLst/>
          </a:prstGeom>
          <a:solidFill>
            <a:schemeClr val="tx2">
              <a:lumMod val="40000"/>
              <a:lumOff val="60000"/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 smtClean="0"/>
              <a:t>N   </a:t>
            </a:r>
          </a:p>
          <a:p>
            <a:pPr algn="ctr"/>
            <a:r>
              <a:rPr lang="nl-NL" sz="1400" dirty="0" smtClean="0"/>
              <a:t>W  O </a:t>
            </a:r>
          </a:p>
          <a:p>
            <a:pPr algn="ctr"/>
            <a:r>
              <a:rPr lang="nl-NL" sz="1400" dirty="0" smtClean="0"/>
              <a:t>Z</a:t>
            </a:r>
            <a:endParaRPr lang="nl-NL" sz="1400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 hst 10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5357818" y="0"/>
            <a:ext cx="3786182" cy="68576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tIns="144000" bIns="216000" rtlCol="0">
            <a:spAutoFit/>
          </a:bodyPr>
          <a:lstStyle/>
          <a:p>
            <a:r>
              <a:rPr lang="nl-NL" sz="4400" b="1" dirty="0" smtClean="0">
                <a:latin typeface="Arial"/>
                <a:cs typeface="Arial"/>
              </a:rPr>
              <a:t>	♠</a:t>
            </a:r>
            <a:r>
              <a:rPr lang="nl-NL" sz="3600" b="1" dirty="0" smtClean="0">
                <a:latin typeface="Arial"/>
                <a:cs typeface="Arial"/>
              </a:rPr>
              <a:t> H64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	♥</a:t>
            </a:r>
            <a:r>
              <a:rPr lang="nl-NL" sz="3600" b="1" dirty="0" smtClean="0">
                <a:latin typeface="Arial"/>
                <a:cs typeface="Arial"/>
              </a:rPr>
              <a:t> HV4</a:t>
            </a:r>
          </a:p>
          <a:p>
            <a:r>
              <a:rPr lang="nl-NL" sz="4800" b="1" dirty="0" smtClean="0">
                <a:solidFill>
                  <a:srgbClr val="FF0000"/>
                </a:solidFill>
                <a:latin typeface="Arial"/>
                <a:cs typeface="Arial"/>
              </a:rPr>
              <a:t>	♦</a:t>
            </a:r>
            <a:r>
              <a:rPr lang="nl-NL" sz="3600" b="1" dirty="0" smtClean="0">
                <a:latin typeface="Arial"/>
                <a:cs typeface="Arial"/>
              </a:rPr>
              <a:t> A7542</a:t>
            </a:r>
          </a:p>
          <a:p>
            <a:r>
              <a:rPr lang="nl-NL" sz="4400" b="1" dirty="0" smtClean="0">
                <a:latin typeface="Arial"/>
                <a:cs typeface="Arial"/>
              </a:rPr>
              <a:t>	♣</a:t>
            </a:r>
            <a:r>
              <a:rPr lang="nl-NL" sz="3600" b="1" dirty="0" smtClean="0">
                <a:latin typeface="Arial"/>
                <a:cs typeface="Arial"/>
              </a:rPr>
              <a:t> H7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3600" b="1" dirty="0" smtClean="0">
                <a:latin typeface="Arial"/>
                <a:cs typeface="Arial"/>
              </a:rPr>
              <a:t>H</a:t>
            </a:r>
          </a:p>
          <a:p>
            <a:r>
              <a:rPr lang="nl-NL" sz="4400" b="1" dirty="0" smtClean="0">
                <a:latin typeface="Arial"/>
                <a:cs typeface="Arial"/>
              </a:rPr>
              <a:t>      ♠</a:t>
            </a:r>
            <a:r>
              <a:rPr lang="nl-NL" sz="3600" b="1" dirty="0" smtClean="0">
                <a:latin typeface="Arial"/>
                <a:cs typeface="Arial"/>
              </a:rPr>
              <a:t> VB109753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	♥</a:t>
            </a:r>
            <a:r>
              <a:rPr lang="nl-NL" sz="3600" b="1" dirty="0" smtClean="0">
                <a:latin typeface="Arial"/>
                <a:cs typeface="Arial"/>
              </a:rPr>
              <a:t> A8</a:t>
            </a:r>
          </a:p>
          <a:p>
            <a:r>
              <a:rPr lang="nl-NL" sz="4800" b="1" dirty="0" smtClean="0">
                <a:solidFill>
                  <a:srgbClr val="FF0000"/>
                </a:solidFill>
                <a:latin typeface="Arial"/>
                <a:cs typeface="Arial"/>
              </a:rPr>
              <a:t>	♦</a:t>
            </a:r>
            <a:r>
              <a:rPr lang="nl-NL" sz="3600" b="1" dirty="0" smtClean="0">
                <a:latin typeface="Arial"/>
                <a:cs typeface="Arial"/>
              </a:rPr>
              <a:t> </a:t>
            </a:r>
            <a:r>
              <a:rPr lang="nl-NL" sz="3600" b="1" dirty="0" smtClean="0">
                <a:latin typeface="Arial"/>
                <a:cs typeface="Arial"/>
              </a:rPr>
              <a:t>83</a:t>
            </a:r>
            <a:endParaRPr lang="nl-NL" sz="3600" b="1" dirty="0" smtClean="0">
              <a:latin typeface="Arial"/>
              <a:cs typeface="Arial"/>
            </a:endParaRPr>
          </a:p>
          <a:p>
            <a:r>
              <a:rPr lang="nl-NL" sz="4400" b="1" dirty="0" smtClean="0">
                <a:latin typeface="Arial"/>
                <a:cs typeface="Arial"/>
              </a:rPr>
              <a:t>	♣</a:t>
            </a:r>
            <a:r>
              <a:rPr lang="nl-NL" sz="3600" b="1" dirty="0" smtClean="0">
                <a:latin typeface="Arial"/>
                <a:cs typeface="Arial"/>
              </a:rPr>
              <a:t> A6</a:t>
            </a:r>
            <a:endParaRPr lang="nl-NL" sz="3600" b="1" dirty="0" smtClean="0">
              <a:latin typeface="Arial" pitchFamily="34" charset="0"/>
              <a:cs typeface="Arial" pitchFamily="34" charset="0"/>
            </a:endParaRPr>
          </a:p>
          <a:p>
            <a:endParaRPr lang="nl-N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285720" y="285728"/>
            <a:ext cx="5072098" cy="138499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nl-NL" sz="2800" b="1" dirty="0" smtClean="0">
                <a:latin typeface="Arial" pitchFamily="34" charset="0"/>
                <a:cs typeface="Arial" pitchFamily="34" charset="0"/>
              </a:rPr>
              <a:t>Zuid speelt 6</a:t>
            </a:r>
            <a:r>
              <a:rPr lang="nl-NL" sz="2800" b="1" dirty="0" smtClean="0">
                <a:latin typeface="Arial"/>
                <a:cs typeface="Arial"/>
              </a:rPr>
              <a:t>♠. </a:t>
            </a:r>
          </a:p>
          <a:p>
            <a:endParaRPr lang="nl-NL" sz="2800" b="1" dirty="0" smtClean="0">
              <a:latin typeface="Arial"/>
              <a:cs typeface="Arial"/>
            </a:endParaRPr>
          </a:p>
          <a:p>
            <a:r>
              <a:rPr lang="nl-NL" sz="2800" b="1" dirty="0" smtClean="0">
                <a:latin typeface="Arial"/>
                <a:cs typeface="Arial"/>
              </a:rPr>
              <a:t>West start met </a:t>
            </a:r>
            <a:r>
              <a:rPr lang="nl-NL" sz="28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2800" b="1" dirty="0" smtClean="0">
                <a:latin typeface="Arial"/>
                <a:cs typeface="Arial"/>
              </a:rPr>
              <a:t>H.</a:t>
            </a:r>
            <a:endParaRPr lang="nl-NL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7358082" y="3000372"/>
            <a:ext cx="571504" cy="571504"/>
          </a:xfrm>
          <a:prstGeom prst="rect">
            <a:avLst/>
          </a:prstGeom>
          <a:solidFill>
            <a:schemeClr val="tx2">
              <a:lumMod val="40000"/>
              <a:lumOff val="60000"/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 smtClean="0"/>
              <a:t>N   </a:t>
            </a:r>
          </a:p>
          <a:p>
            <a:pPr algn="ctr"/>
            <a:r>
              <a:rPr lang="nl-NL" sz="1400" dirty="0" smtClean="0"/>
              <a:t>W  O </a:t>
            </a:r>
          </a:p>
          <a:p>
            <a:pPr algn="ctr"/>
            <a:r>
              <a:rPr lang="nl-NL" sz="1400" dirty="0" smtClean="0"/>
              <a:t>Z</a:t>
            </a:r>
            <a:endParaRPr lang="nl-NL" sz="1400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 hst 10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5643570" y="399"/>
            <a:ext cx="3786182" cy="68576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tIns="144000" bIns="216000" rtlCol="0">
            <a:spAutoFit/>
          </a:bodyPr>
          <a:lstStyle/>
          <a:p>
            <a:r>
              <a:rPr lang="nl-NL" sz="4400" b="1" dirty="0" smtClean="0">
                <a:latin typeface="Arial"/>
                <a:cs typeface="Arial"/>
              </a:rPr>
              <a:t>	♠</a:t>
            </a:r>
            <a:r>
              <a:rPr lang="nl-NL" sz="3600" b="1" dirty="0" smtClean="0">
                <a:latin typeface="Arial"/>
                <a:cs typeface="Arial"/>
              </a:rPr>
              <a:t> H64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	♥</a:t>
            </a:r>
            <a:r>
              <a:rPr lang="nl-NL" sz="3600" b="1" dirty="0" smtClean="0">
                <a:latin typeface="Arial"/>
                <a:cs typeface="Arial"/>
              </a:rPr>
              <a:t> HV4</a:t>
            </a:r>
          </a:p>
          <a:p>
            <a:r>
              <a:rPr lang="nl-NL" sz="4800" b="1" dirty="0" smtClean="0">
                <a:solidFill>
                  <a:srgbClr val="FF0000"/>
                </a:solidFill>
                <a:latin typeface="Arial"/>
                <a:cs typeface="Arial"/>
              </a:rPr>
              <a:t>	♦</a:t>
            </a:r>
            <a:r>
              <a:rPr lang="nl-NL" sz="3600" b="1" dirty="0" smtClean="0">
                <a:latin typeface="Arial"/>
                <a:cs typeface="Arial"/>
              </a:rPr>
              <a:t> A7542</a:t>
            </a:r>
          </a:p>
          <a:p>
            <a:r>
              <a:rPr lang="nl-NL" sz="4400" b="1" dirty="0" smtClean="0">
                <a:latin typeface="Arial"/>
                <a:cs typeface="Arial"/>
              </a:rPr>
              <a:t>	♣</a:t>
            </a:r>
            <a:r>
              <a:rPr lang="nl-NL" sz="3600" b="1" dirty="0" smtClean="0">
                <a:latin typeface="Arial"/>
                <a:cs typeface="Arial"/>
              </a:rPr>
              <a:t> H7</a:t>
            </a:r>
          </a:p>
          <a:p>
            <a:r>
              <a:rPr lang="nl-NL" sz="4400" b="1" dirty="0" smtClean="0">
                <a:latin typeface="Arial"/>
                <a:cs typeface="Arial"/>
              </a:rPr>
              <a:t>♣</a:t>
            </a:r>
            <a:r>
              <a:rPr lang="nl-NL" sz="3600" b="1" dirty="0" smtClean="0">
                <a:latin typeface="Arial"/>
                <a:cs typeface="Arial"/>
              </a:rPr>
              <a:t>V</a:t>
            </a:r>
          </a:p>
          <a:p>
            <a:r>
              <a:rPr lang="nl-NL" sz="4400" b="1" dirty="0" smtClean="0">
                <a:latin typeface="Arial"/>
                <a:cs typeface="Arial"/>
              </a:rPr>
              <a:t>      ♠</a:t>
            </a:r>
            <a:r>
              <a:rPr lang="nl-NL" sz="3600" b="1" dirty="0" smtClean="0">
                <a:latin typeface="Arial"/>
                <a:cs typeface="Arial"/>
              </a:rPr>
              <a:t> VB10953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	♥</a:t>
            </a:r>
            <a:r>
              <a:rPr lang="nl-NL" sz="3600" b="1" dirty="0" smtClean="0">
                <a:latin typeface="Arial"/>
                <a:cs typeface="Arial"/>
              </a:rPr>
              <a:t> B8</a:t>
            </a:r>
          </a:p>
          <a:p>
            <a:r>
              <a:rPr lang="nl-NL" sz="4800" b="1" dirty="0" smtClean="0">
                <a:solidFill>
                  <a:srgbClr val="FF0000"/>
                </a:solidFill>
                <a:latin typeface="Arial"/>
                <a:cs typeface="Arial"/>
              </a:rPr>
              <a:t>	♦</a:t>
            </a:r>
            <a:r>
              <a:rPr lang="nl-NL" sz="3600" b="1" dirty="0" smtClean="0">
                <a:latin typeface="Arial"/>
                <a:cs typeface="Arial"/>
              </a:rPr>
              <a:t> </a:t>
            </a:r>
            <a:r>
              <a:rPr lang="nl-NL" sz="3600" b="1" dirty="0" smtClean="0">
                <a:latin typeface="Arial"/>
                <a:cs typeface="Arial"/>
              </a:rPr>
              <a:t>863</a:t>
            </a:r>
            <a:endParaRPr lang="nl-NL" sz="3600" b="1" dirty="0" smtClean="0">
              <a:latin typeface="Arial"/>
              <a:cs typeface="Arial"/>
            </a:endParaRPr>
          </a:p>
          <a:p>
            <a:r>
              <a:rPr lang="nl-NL" sz="4400" b="1" dirty="0" smtClean="0">
                <a:latin typeface="Arial"/>
                <a:cs typeface="Arial"/>
              </a:rPr>
              <a:t>	♣</a:t>
            </a:r>
            <a:r>
              <a:rPr lang="nl-NL" sz="3600" b="1" dirty="0" smtClean="0">
                <a:latin typeface="Arial"/>
                <a:cs typeface="Arial"/>
              </a:rPr>
              <a:t> A6</a:t>
            </a:r>
            <a:endParaRPr lang="nl-NL" sz="3600" b="1" dirty="0" smtClean="0">
              <a:latin typeface="Arial" pitchFamily="34" charset="0"/>
              <a:cs typeface="Arial" pitchFamily="34" charset="0"/>
            </a:endParaRPr>
          </a:p>
          <a:p>
            <a:endParaRPr lang="nl-N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285720" y="285728"/>
            <a:ext cx="5072098" cy="138499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nl-NL" sz="2800" b="1" dirty="0" smtClean="0">
                <a:latin typeface="Arial" pitchFamily="34" charset="0"/>
                <a:cs typeface="Arial" pitchFamily="34" charset="0"/>
              </a:rPr>
              <a:t>Zuid speelt 4</a:t>
            </a:r>
            <a:r>
              <a:rPr lang="nl-NL" sz="2800" b="1" dirty="0" smtClean="0">
                <a:latin typeface="Arial"/>
                <a:cs typeface="Arial"/>
              </a:rPr>
              <a:t>♠. </a:t>
            </a:r>
          </a:p>
          <a:p>
            <a:endParaRPr lang="nl-NL" sz="2800" b="1" dirty="0" smtClean="0">
              <a:latin typeface="Arial"/>
              <a:cs typeface="Arial"/>
            </a:endParaRPr>
          </a:p>
          <a:p>
            <a:r>
              <a:rPr lang="nl-NL" sz="2800" b="1" dirty="0" smtClean="0">
                <a:latin typeface="Arial"/>
                <a:cs typeface="Arial"/>
              </a:rPr>
              <a:t>West start met ♣V.</a:t>
            </a:r>
            <a:endParaRPr lang="nl-NL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7358082" y="3000372"/>
            <a:ext cx="571504" cy="571504"/>
          </a:xfrm>
          <a:prstGeom prst="rect">
            <a:avLst/>
          </a:prstGeom>
          <a:solidFill>
            <a:schemeClr val="tx2">
              <a:lumMod val="40000"/>
              <a:lumOff val="60000"/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 smtClean="0"/>
              <a:t>N   </a:t>
            </a:r>
          </a:p>
          <a:p>
            <a:pPr algn="ctr"/>
            <a:r>
              <a:rPr lang="nl-NL" sz="1400" dirty="0" smtClean="0"/>
              <a:t>W  O </a:t>
            </a:r>
          </a:p>
          <a:p>
            <a:pPr algn="ctr"/>
            <a:r>
              <a:rPr lang="nl-NL" sz="1400" dirty="0" smtClean="0"/>
              <a:t>Z</a:t>
            </a:r>
            <a:endParaRPr lang="nl-NL" sz="1400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 hst 10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5643570" y="399"/>
            <a:ext cx="3786182" cy="68576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tIns="144000" bIns="216000" rtlCol="0">
            <a:spAutoFit/>
          </a:bodyPr>
          <a:lstStyle/>
          <a:p>
            <a:r>
              <a:rPr lang="nl-NL" sz="4400" b="1" dirty="0" smtClean="0">
                <a:latin typeface="Arial"/>
                <a:cs typeface="Arial"/>
              </a:rPr>
              <a:t>	♠</a:t>
            </a:r>
            <a:r>
              <a:rPr lang="nl-NL" sz="3600" b="1" dirty="0" smtClean="0">
                <a:latin typeface="Arial"/>
                <a:cs typeface="Arial"/>
              </a:rPr>
              <a:t> 9743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	♥</a:t>
            </a:r>
            <a:r>
              <a:rPr lang="nl-NL" sz="3600" b="1" dirty="0" smtClean="0">
                <a:latin typeface="Arial"/>
                <a:cs typeface="Arial"/>
              </a:rPr>
              <a:t> 642</a:t>
            </a:r>
          </a:p>
          <a:p>
            <a:r>
              <a:rPr lang="nl-NL" sz="4800" b="1" dirty="0" smtClean="0">
                <a:solidFill>
                  <a:srgbClr val="FF0000"/>
                </a:solidFill>
                <a:latin typeface="Arial"/>
                <a:cs typeface="Arial"/>
              </a:rPr>
              <a:t>	♦</a:t>
            </a:r>
            <a:r>
              <a:rPr lang="nl-NL" sz="3600" b="1" dirty="0" smtClean="0">
                <a:latin typeface="Arial"/>
                <a:cs typeface="Arial"/>
              </a:rPr>
              <a:t> HV3</a:t>
            </a:r>
          </a:p>
          <a:p>
            <a:r>
              <a:rPr lang="nl-NL" sz="4400" b="1" dirty="0" smtClean="0">
                <a:latin typeface="Arial"/>
                <a:cs typeface="Arial"/>
              </a:rPr>
              <a:t>	♣</a:t>
            </a:r>
            <a:r>
              <a:rPr lang="nl-NL" sz="3600" b="1" dirty="0" smtClean="0">
                <a:latin typeface="Arial"/>
                <a:cs typeface="Arial"/>
              </a:rPr>
              <a:t> A75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3600" b="1" dirty="0" smtClean="0">
                <a:latin typeface="Arial"/>
                <a:cs typeface="Arial"/>
              </a:rPr>
              <a:t>H</a:t>
            </a:r>
          </a:p>
          <a:p>
            <a:r>
              <a:rPr lang="nl-NL" sz="4400" b="1" dirty="0" smtClean="0">
                <a:latin typeface="Arial"/>
                <a:cs typeface="Arial"/>
              </a:rPr>
              <a:t>      ♠</a:t>
            </a:r>
            <a:r>
              <a:rPr lang="nl-NL" sz="3600" b="1" dirty="0" smtClean="0">
                <a:latin typeface="Arial"/>
                <a:cs typeface="Arial"/>
              </a:rPr>
              <a:t> HVB862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	♥</a:t>
            </a:r>
            <a:r>
              <a:rPr lang="nl-NL" sz="3600" b="1" dirty="0" smtClean="0">
                <a:latin typeface="Arial"/>
                <a:cs typeface="Arial"/>
              </a:rPr>
              <a:t> A5</a:t>
            </a:r>
          </a:p>
          <a:p>
            <a:r>
              <a:rPr lang="nl-NL" sz="4800" b="1" dirty="0" smtClean="0">
                <a:solidFill>
                  <a:srgbClr val="FF0000"/>
                </a:solidFill>
                <a:latin typeface="Arial"/>
                <a:cs typeface="Arial"/>
              </a:rPr>
              <a:t>	♦</a:t>
            </a:r>
            <a:r>
              <a:rPr lang="nl-NL" sz="3600" b="1" dirty="0" smtClean="0">
                <a:latin typeface="Arial"/>
                <a:cs typeface="Arial"/>
              </a:rPr>
              <a:t> A4</a:t>
            </a:r>
          </a:p>
          <a:p>
            <a:r>
              <a:rPr lang="nl-NL" sz="4400" b="1" dirty="0" smtClean="0">
                <a:latin typeface="Arial"/>
                <a:cs typeface="Arial"/>
              </a:rPr>
              <a:t>	♣</a:t>
            </a:r>
            <a:r>
              <a:rPr lang="nl-NL" sz="3600" b="1" dirty="0" smtClean="0">
                <a:latin typeface="Arial"/>
                <a:cs typeface="Arial"/>
              </a:rPr>
              <a:t> HV2</a:t>
            </a:r>
            <a:endParaRPr lang="nl-NL" sz="3600" b="1" dirty="0" smtClean="0">
              <a:latin typeface="Arial" pitchFamily="34" charset="0"/>
              <a:cs typeface="Arial" pitchFamily="34" charset="0"/>
            </a:endParaRPr>
          </a:p>
          <a:p>
            <a:endParaRPr lang="nl-N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285720" y="285728"/>
            <a:ext cx="5072098" cy="138499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nl-NL" sz="2800" b="1" dirty="0" smtClean="0">
                <a:latin typeface="Arial" pitchFamily="34" charset="0"/>
                <a:cs typeface="Arial" pitchFamily="34" charset="0"/>
              </a:rPr>
              <a:t>Zuid speelt 6</a:t>
            </a:r>
            <a:r>
              <a:rPr lang="nl-NL" sz="2800" b="1" dirty="0" smtClean="0">
                <a:latin typeface="Arial"/>
                <a:cs typeface="Arial"/>
              </a:rPr>
              <a:t>♠. </a:t>
            </a:r>
          </a:p>
          <a:p>
            <a:endParaRPr lang="nl-NL" sz="2800" b="1" dirty="0" smtClean="0">
              <a:latin typeface="Arial"/>
              <a:cs typeface="Arial"/>
            </a:endParaRPr>
          </a:p>
          <a:p>
            <a:r>
              <a:rPr lang="nl-NL" sz="2800" b="1" dirty="0" smtClean="0">
                <a:latin typeface="Arial"/>
                <a:cs typeface="Arial"/>
              </a:rPr>
              <a:t>West start met </a:t>
            </a:r>
            <a:r>
              <a:rPr lang="nl-NL" sz="28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2800" b="1" dirty="0" smtClean="0">
                <a:latin typeface="Arial"/>
                <a:cs typeface="Arial"/>
              </a:rPr>
              <a:t>H.</a:t>
            </a:r>
            <a:endParaRPr lang="nl-NL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7358082" y="3000372"/>
            <a:ext cx="571504" cy="571504"/>
          </a:xfrm>
          <a:prstGeom prst="rect">
            <a:avLst/>
          </a:prstGeom>
          <a:solidFill>
            <a:schemeClr val="tx2">
              <a:lumMod val="40000"/>
              <a:lumOff val="60000"/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 smtClean="0"/>
              <a:t>N   </a:t>
            </a:r>
          </a:p>
          <a:p>
            <a:pPr algn="ctr"/>
            <a:r>
              <a:rPr lang="nl-NL" sz="1400" dirty="0" smtClean="0"/>
              <a:t>W  O </a:t>
            </a:r>
          </a:p>
          <a:p>
            <a:pPr algn="ctr"/>
            <a:r>
              <a:rPr lang="nl-NL" sz="1400" dirty="0" smtClean="0"/>
              <a:t>Z</a:t>
            </a:r>
            <a:endParaRPr lang="nl-NL" sz="1400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 hst 10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5643570" y="399"/>
            <a:ext cx="3786182" cy="68576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tIns="144000" bIns="216000" rtlCol="0">
            <a:spAutoFit/>
          </a:bodyPr>
          <a:lstStyle/>
          <a:p>
            <a:r>
              <a:rPr lang="nl-NL" sz="4400" b="1" dirty="0" smtClean="0">
                <a:latin typeface="Arial"/>
                <a:cs typeface="Arial"/>
              </a:rPr>
              <a:t>	♠</a:t>
            </a:r>
            <a:r>
              <a:rPr lang="nl-NL" sz="3600" b="1" dirty="0" smtClean="0">
                <a:latin typeface="Arial"/>
                <a:cs typeface="Arial"/>
              </a:rPr>
              <a:t> A43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	♥</a:t>
            </a:r>
            <a:r>
              <a:rPr lang="nl-NL" sz="3600" b="1" dirty="0" smtClean="0">
                <a:latin typeface="Arial"/>
                <a:cs typeface="Arial"/>
              </a:rPr>
              <a:t> 76</a:t>
            </a:r>
          </a:p>
          <a:p>
            <a:r>
              <a:rPr lang="nl-NL" sz="4800" b="1" dirty="0" smtClean="0">
                <a:solidFill>
                  <a:srgbClr val="FF0000"/>
                </a:solidFill>
                <a:latin typeface="Arial"/>
                <a:cs typeface="Arial"/>
              </a:rPr>
              <a:t>	♦</a:t>
            </a:r>
            <a:r>
              <a:rPr lang="nl-NL" sz="3600" b="1" dirty="0" smtClean="0">
                <a:latin typeface="Arial"/>
                <a:cs typeface="Arial"/>
              </a:rPr>
              <a:t> A732</a:t>
            </a:r>
          </a:p>
          <a:p>
            <a:r>
              <a:rPr lang="nl-NL" sz="4400" b="1" dirty="0" smtClean="0">
                <a:latin typeface="Arial"/>
                <a:cs typeface="Arial"/>
              </a:rPr>
              <a:t>	♣</a:t>
            </a:r>
            <a:r>
              <a:rPr lang="nl-NL" sz="3600" b="1" dirty="0" smtClean="0">
                <a:latin typeface="Arial"/>
                <a:cs typeface="Arial"/>
              </a:rPr>
              <a:t> 9765</a:t>
            </a:r>
          </a:p>
          <a:p>
            <a:r>
              <a:rPr lang="nl-NL" sz="4400" b="1" dirty="0" smtClean="0">
                <a:latin typeface="Arial"/>
                <a:cs typeface="Arial"/>
              </a:rPr>
              <a:t>♣</a:t>
            </a:r>
            <a:r>
              <a:rPr lang="nl-NL" sz="3600" b="1" dirty="0" smtClean="0">
                <a:latin typeface="Arial"/>
                <a:cs typeface="Arial"/>
              </a:rPr>
              <a:t>V</a:t>
            </a:r>
          </a:p>
          <a:p>
            <a:r>
              <a:rPr lang="nl-NL" sz="4400" b="1" dirty="0" smtClean="0">
                <a:latin typeface="Arial"/>
                <a:cs typeface="Arial"/>
              </a:rPr>
              <a:t>      ♠</a:t>
            </a:r>
            <a:r>
              <a:rPr lang="nl-NL" sz="3600" b="1" dirty="0" smtClean="0">
                <a:latin typeface="Arial"/>
                <a:cs typeface="Arial"/>
              </a:rPr>
              <a:t> HVB86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	♥</a:t>
            </a:r>
            <a:r>
              <a:rPr lang="nl-NL" sz="3600" b="1" dirty="0" smtClean="0">
                <a:latin typeface="Arial"/>
                <a:cs typeface="Arial"/>
              </a:rPr>
              <a:t> A53</a:t>
            </a:r>
          </a:p>
          <a:p>
            <a:r>
              <a:rPr lang="nl-NL" sz="4800" b="1" dirty="0" smtClean="0">
                <a:solidFill>
                  <a:srgbClr val="FF0000"/>
                </a:solidFill>
                <a:latin typeface="Arial"/>
                <a:cs typeface="Arial"/>
              </a:rPr>
              <a:t>	♦</a:t>
            </a:r>
            <a:r>
              <a:rPr lang="nl-NL" sz="3600" b="1" dirty="0" smtClean="0">
                <a:latin typeface="Arial"/>
                <a:cs typeface="Arial"/>
              </a:rPr>
              <a:t> 965</a:t>
            </a:r>
          </a:p>
          <a:p>
            <a:r>
              <a:rPr lang="nl-NL" sz="4400" b="1" dirty="0" smtClean="0">
                <a:latin typeface="Arial"/>
                <a:cs typeface="Arial"/>
              </a:rPr>
              <a:t>	♣</a:t>
            </a:r>
            <a:r>
              <a:rPr lang="nl-NL" sz="3600" b="1" dirty="0" smtClean="0">
                <a:latin typeface="Arial"/>
                <a:cs typeface="Arial"/>
              </a:rPr>
              <a:t> AH</a:t>
            </a:r>
            <a:endParaRPr lang="nl-NL" sz="3600" b="1" dirty="0" smtClean="0">
              <a:latin typeface="Arial" pitchFamily="34" charset="0"/>
              <a:cs typeface="Arial" pitchFamily="34" charset="0"/>
            </a:endParaRPr>
          </a:p>
          <a:p>
            <a:endParaRPr lang="nl-N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285720" y="285728"/>
            <a:ext cx="5072098" cy="138499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nl-NL" sz="2800" b="1" dirty="0" smtClean="0">
                <a:latin typeface="Arial" pitchFamily="34" charset="0"/>
                <a:cs typeface="Arial" pitchFamily="34" charset="0"/>
              </a:rPr>
              <a:t>Zuid speelt 4</a:t>
            </a:r>
            <a:r>
              <a:rPr lang="nl-NL" sz="2800" b="1" dirty="0" smtClean="0">
                <a:latin typeface="Arial"/>
                <a:cs typeface="Arial"/>
              </a:rPr>
              <a:t>♠. </a:t>
            </a:r>
          </a:p>
          <a:p>
            <a:endParaRPr lang="nl-NL" sz="2800" b="1" dirty="0" smtClean="0">
              <a:latin typeface="Arial"/>
              <a:cs typeface="Arial"/>
            </a:endParaRPr>
          </a:p>
          <a:p>
            <a:r>
              <a:rPr lang="nl-NL" sz="2800" b="1" dirty="0" smtClean="0">
                <a:latin typeface="Arial"/>
                <a:cs typeface="Arial"/>
              </a:rPr>
              <a:t>West start met ♣V.</a:t>
            </a:r>
            <a:endParaRPr lang="nl-NL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7358082" y="3000372"/>
            <a:ext cx="571504" cy="571504"/>
          </a:xfrm>
          <a:prstGeom prst="rect">
            <a:avLst/>
          </a:prstGeom>
          <a:solidFill>
            <a:schemeClr val="tx2">
              <a:lumMod val="40000"/>
              <a:lumOff val="60000"/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 smtClean="0"/>
              <a:t>N   </a:t>
            </a:r>
          </a:p>
          <a:p>
            <a:pPr algn="ctr"/>
            <a:r>
              <a:rPr lang="nl-NL" sz="1400" dirty="0" smtClean="0"/>
              <a:t>W  O </a:t>
            </a:r>
          </a:p>
          <a:p>
            <a:pPr algn="ctr"/>
            <a:r>
              <a:rPr lang="nl-NL" sz="1400" dirty="0" smtClean="0"/>
              <a:t>Z</a:t>
            </a:r>
            <a:endParaRPr lang="nl-NL" sz="1400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 hst 10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908</TotalTime>
  <Words>188</Words>
  <Application>Microsoft Office PowerPoint</Application>
  <PresentationFormat>Diavoorstelling (4:3)</PresentationFormat>
  <Paragraphs>134</Paragraphs>
  <Slides>8</Slides>
  <Notes>7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9" baseType="lpstr">
      <vt:lpstr>Office-thema</vt:lpstr>
      <vt:lpstr>Hartelijk welkom bij de  Nederlandse Bridge Academie</vt:lpstr>
      <vt:lpstr>Dia 2</vt:lpstr>
      <vt:lpstr>Dia 3</vt:lpstr>
      <vt:lpstr>Dia 4</vt:lpstr>
      <vt:lpstr>Dia 5</vt:lpstr>
      <vt:lpstr>Dia 6</vt:lpstr>
      <vt:lpstr>Dia 7</vt:lpstr>
      <vt:lpstr>Dia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J</dc:creator>
  <cp:lastModifiedBy>J</cp:lastModifiedBy>
  <cp:revision>104</cp:revision>
  <dcterms:created xsi:type="dcterms:W3CDTF">2011-10-02T20:56:15Z</dcterms:created>
  <dcterms:modified xsi:type="dcterms:W3CDTF">2012-10-02T04:16:20Z</dcterms:modified>
</cp:coreProperties>
</file>